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4" autoAdjust="0"/>
    <p:restoredTop sz="94660"/>
  </p:normalViewPr>
  <p:slideViewPr>
    <p:cSldViewPr snapToGrid="0">
      <p:cViewPr>
        <p:scale>
          <a:sx n="66" d="100"/>
          <a:sy n="66" d="100"/>
        </p:scale>
        <p:origin x="174" y="9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D7472-9A76-460C-B63E-5166F8E45491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5621E-574C-4A72-A32F-8B380C46E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045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D7472-9A76-460C-B63E-5166F8E45491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5621E-574C-4A72-A32F-8B380C46E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11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D7472-9A76-460C-B63E-5166F8E45491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5621E-574C-4A72-A32F-8B380C46E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446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D7472-9A76-460C-B63E-5166F8E45491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5621E-574C-4A72-A32F-8B380C46E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892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D7472-9A76-460C-B63E-5166F8E45491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5621E-574C-4A72-A32F-8B380C46E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431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D7472-9A76-460C-B63E-5166F8E45491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5621E-574C-4A72-A32F-8B380C46E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02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D7472-9A76-460C-B63E-5166F8E45491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5621E-574C-4A72-A32F-8B380C46E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062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D7472-9A76-460C-B63E-5166F8E45491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5621E-574C-4A72-A32F-8B380C46E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017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D7472-9A76-460C-B63E-5166F8E45491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5621E-574C-4A72-A32F-8B380C46E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585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D7472-9A76-460C-B63E-5166F8E45491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5621E-574C-4A72-A32F-8B380C46E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388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D7472-9A76-460C-B63E-5166F8E45491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5621E-574C-4A72-A32F-8B380C46E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62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6D7472-9A76-460C-B63E-5166F8E45491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D5621E-574C-4A72-A32F-8B380C46E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873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Signatures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3637375"/>
              </p:ext>
            </p:extLst>
          </p:nvPr>
        </p:nvGraphicFramePr>
        <p:xfrm>
          <a:off x="838200" y="1494920"/>
          <a:ext cx="10148667" cy="41631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32102">
                  <a:extLst>
                    <a:ext uri="{9D8B030D-6E8A-4147-A177-3AD203B41FA5}">
                      <a16:colId xmlns:a16="http://schemas.microsoft.com/office/drawing/2014/main" val="3195007571"/>
                    </a:ext>
                  </a:extLst>
                </a:gridCol>
                <a:gridCol w="888028">
                  <a:extLst>
                    <a:ext uri="{9D8B030D-6E8A-4147-A177-3AD203B41FA5}">
                      <a16:colId xmlns:a16="http://schemas.microsoft.com/office/drawing/2014/main" val="3218523051"/>
                    </a:ext>
                  </a:extLst>
                </a:gridCol>
                <a:gridCol w="415329">
                  <a:extLst>
                    <a:ext uri="{9D8B030D-6E8A-4147-A177-3AD203B41FA5}">
                      <a16:colId xmlns:a16="http://schemas.microsoft.com/office/drawing/2014/main" val="3402798308"/>
                    </a:ext>
                  </a:extLst>
                </a:gridCol>
                <a:gridCol w="803523">
                  <a:extLst>
                    <a:ext uri="{9D8B030D-6E8A-4147-A177-3AD203B41FA5}">
                      <a16:colId xmlns:a16="http://schemas.microsoft.com/office/drawing/2014/main" val="148757361"/>
                    </a:ext>
                  </a:extLst>
                </a:gridCol>
                <a:gridCol w="803523">
                  <a:extLst>
                    <a:ext uri="{9D8B030D-6E8A-4147-A177-3AD203B41FA5}">
                      <a16:colId xmlns:a16="http://schemas.microsoft.com/office/drawing/2014/main" val="2981417809"/>
                    </a:ext>
                  </a:extLst>
                </a:gridCol>
                <a:gridCol w="1440931">
                  <a:extLst>
                    <a:ext uri="{9D8B030D-6E8A-4147-A177-3AD203B41FA5}">
                      <a16:colId xmlns:a16="http://schemas.microsoft.com/office/drawing/2014/main" val="1767697959"/>
                    </a:ext>
                  </a:extLst>
                </a:gridCol>
                <a:gridCol w="2379911">
                  <a:extLst>
                    <a:ext uri="{9D8B030D-6E8A-4147-A177-3AD203B41FA5}">
                      <a16:colId xmlns:a16="http://schemas.microsoft.com/office/drawing/2014/main" val="1401111566"/>
                    </a:ext>
                  </a:extLst>
                </a:gridCol>
                <a:gridCol w="1385320">
                  <a:extLst>
                    <a:ext uri="{9D8B030D-6E8A-4147-A177-3AD203B41FA5}">
                      <a16:colId xmlns:a16="http://schemas.microsoft.com/office/drawing/2014/main" val="1604461529"/>
                    </a:ext>
                  </a:extLst>
                </a:gridCol>
              </a:tblGrid>
              <a:tr h="61858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Cryptosystem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Submitters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Type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Security Level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93916510"/>
                  </a:ext>
                </a:extLst>
              </a:tr>
              <a:tr h="317220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9911915"/>
                  </a:ext>
                </a:extLst>
              </a:tr>
              <a:tr h="31722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TPSig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Peretz, Granot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Mult. Var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1 to 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51458915"/>
                  </a:ext>
                </a:extLst>
              </a:tr>
              <a:tr h="31722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PostQuantum RSA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Bernstein, Fried, Heninger, Lou, Valenta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RSA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14566200"/>
                  </a:ext>
                </a:extLst>
              </a:tr>
              <a:tr h="31722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WalnutDSA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Atkins, Anshel, Goldfeld, Gunnells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Braids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1,3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12508072"/>
                  </a:ext>
                </a:extLst>
              </a:tr>
              <a:tr h="31722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PRUNE-HORST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Aumasson, Endignoux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Hash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5062043"/>
                  </a:ext>
                </a:extLst>
              </a:tr>
              <a:tr h="31722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GeMMS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Casanova, Faugere, Macariot-Rat, Patarin, Perret, Ryckeghem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Mult. Var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54734964"/>
                  </a:ext>
                </a:extLst>
              </a:tr>
              <a:tr h="31722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Picnic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Zaverucha, Chase, Derler, Goldfeder, Orlandi, Ramacher, Rechberger, Slamanig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hash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1,3,5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3190376"/>
                  </a:ext>
                </a:extLst>
              </a:tr>
              <a:tr h="31722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HiMQ-3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Shim, Park, Kim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Mult. Var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38113332"/>
                  </a:ext>
                </a:extLst>
              </a:tr>
              <a:tr h="32041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Falcon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Prest, Aguilar-Melchor, Fouque, Hoffstein, Lyubashevsky, Pornin, Ricosset, Whyte, Zhang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Lattice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1,3,5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41676851"/>
                  </a:ext>
                </a:extLst>
              </a:tr>
              <a:tr h="31722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NTRU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Chen, Hoffstein, Whyte, Zhang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lattice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?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00053553"/>
                  </a:ext>
                </a:extLst>
              </a:tr>
              <a:tr h="31722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Dilithium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Lyubashevsky, Ducas, Kiltz, Lepoint, Schwabe, Seiler, Stehle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lattice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1,2,3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048059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2054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7763063"/>
              </p:ext>
            </p:extLst>
          </p:nvPr>
        </p:nvGraphicFramePr>
        <p:xfrm>
          <a:off x="253218" y="550422"/>
          <a:ext cx="11296356" cy="63075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78966">
                  <a:extLst>
                    <a:ext uri="{9D8B030D-6E8A-4147-A177-3AD203B41FA5}">
                      <a16:colId xmlns:a16="http://schemas.microsoft.com/office/drawing/2014/main" val="637958242"/>
                    </a:ext>
                  </a:extLst>
                </a:gridCol>
                <a:gridCol w="5205046">
                  <a:extLst>
                    <a:ext uri="{9D8B030D-6E8A-4147-A177-3AD203B41FA5}">
                      <a16:colId xmlns:a16="http://schemas.microsoft.com/office/drawing/2014/main" val="1048580569"/>
                    </a:ext>
                  </a:extLst>
                </a:gridCol>
                <a:gridCol w="1209821">
                  <a:extLst>
                    <a:ext uri="{9D8B030D-6E8A-4147-A177-3AD203B41FA5}">
                      <a16:colId xmlns:a16="http://schemas.microsoft.com/office/drawing/2014/main" val="1912903633"/>
                    </a:ext>
                  </a:extLst>
                </a:gridCol>
                <a:gridCol w="1505243">
                  <a:extLst>
                    <a:ext uri="{9D8B030D-6E8A-4147-A177-3AD203B41FA5}">
                      <a16:colId xmlns:a16="http://schemas.microsoft.com/office/drawing/2014/main" val="1378414238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767291585"/>
                    </a:ext>
                  </a:extLst>
                </a:gridCol>
              </a:tblGrid>
              <a:tr h="18387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Cryptosystem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Submitters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Scheme type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Type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Security Level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extLst>
                  <a:ext uri="{0D108BD9-81ED-4DB2-BD59-A6C34878D82A}">
                    <a16:rowId xmlns:a16="http://schemas.microsoft.com/office/drawing/2014/main" val="3951738330"/>
                  </a:ext>
                </a:extLst>
              </a:tr>
              <a:tr h="165823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extLst>
                  <a:ext uri="{0D108BD9-81ED-4DB2-BD59-A6C34878D82A}">
                    <a16:rowId xmlns:a16="http://schemas.microsoft.com/office/drawing/2014/main" val="1342079090"/>
                  </a:ext>
                </a:extLst>
              </a:tr>
              <a:tr h="16582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RVB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Brands, Roellgen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Kex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Chebychev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4,5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extLst>
                  <a:ext uri="{0D108BD9-81ED-4DB2-BD59-A6C34878D82A}">
                    <a16:rowId xmlns:a16="http://schemas.microsoft.com/office/drawing/2014/main" val="3818812597"/>
                  </a:ext>
                </a:extLst>
              </a:tr>
              <a:tr h="16582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RLCE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Wang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KEM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Code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1 to 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extLst>
                  <a:ext uri="{0D108BD9-81ED-4DB2-BD59-A6C34878D82A}">
                    <a16:rowId xmlns:a16="http://schemas.microsoft.com/office/drawing/2014/main" val="616640378"/>
                  </a:ext>
                </a:extLst>
              </a:tr>
              <a:tr h="20530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Lima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Smart, Albrecht, Lindell, Orsini, Osheter, Paterson, Peer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Enc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Lattice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1,2,3,4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extLst>
                  <a:ext uri="{0D108BD9-81ED-4DB2-BD59-A6C34878D82A}">
                    <a16:rowId xmlns:a16="http://schemas.microsoft.com/office/drawing/2014/main" val="839464"/>
                  </a:ext>
                </a:extLst>
              </a:tr>
              <a:tr h="16582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STRPI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Peretz, Granot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Enc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Mult. Var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1 to 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extLst>
                  <a:ext uri="{0D108BD9-81ED-4DB2-BD59-A6C34878D82A}">
                    <a16:rowId xmlns:a16="http://schemas.microsoft.com/office/drawing/2014/main" val="2628753311"/>
                  </a:ext>
                </a:extLst>
              </a:tr>
              <a:tr h="20530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PostQuantum RSA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Bernstein, Fried, Heninger, Lou, Valenta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Enc/KEM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RSA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extLst>
                  <a:ext uri="{0D108BD9-81ED-4DB2-BD59-A6C34878D82A}">
                    <a16:rowId xmlns:a16="http://schemas.microsoft.com/office/drawing/2014/main" val="3502967678"/>
                  </a:ext>
                </a:extLst>
              </a:tr>
              <a:tr h="16582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Hila5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Saarinen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KEM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RLWE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extLst>
                  <a:ext uri="{0D108BD9-81ED-4DB2-BD59-A6C34878D82A}">
                    <a16:rowId xmlns:a16="http://schemas.microsoft.com/office/drawing/2014/main" val="3714995455"/>
                  </a:ext>
                </a:extLst>
              </a:tr>
              <a:tr h="16582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Compact-LWE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Liu, Li, Kim, Nepal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Enc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LWE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extLst>
                  <a:ext uri="{0D108BD9-81ED-4DB2-BD59-A6C34878D82A}">
                    <a16:rowId xmlns:a16="http://schemas.microsoft.com/office/drawing/2014/main" val="2057115620"/>
                  </a:ext>
                </a:extLst>
              </a:tr>
              <a:tr h="20530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GuessAgain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Shpilrain, Bessonov, Gribov, Grigoriev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Enc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Rand. walk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3?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extLst>
                  <a:ext uri="{0D108BD9-81ED-4DB2-BD59-A6C34878D82A}">
                    <a16:rowId xmlns:a16="http://schemas.microsoft.com/office/drawing/2014/main" val="1765423955"/>
                  </a:ext>
                </a:extLst>
              </a:tr>
              <a:tr h="16582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Ramstake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Szepieniec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KEM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Codes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extLst>
                  <a:ext uri="{0D108BD9-81ED-4DB2-BD59-A6C34878D82A}">
                    <a16:rowId xmlns:a16="http://schemas.microsoft.com/office/drawing/2014/main" val="1789077072"/>
                  </a:ext>
                </a:extLst>
              </a:tr>
              <a:tr h="16582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Chrysalis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Malloy, Hollenbeck (Eigenexus)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Enc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Lattice+graphs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3?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extLst>
                  <a:ext uri="{0D108BD9-81ED-4DB2-BD59-A6C34878D82A}">
                    <a16:rowId xmlns:a16="http://schemas.microsoft.com/office/drawing/2014/main" val="4229990333"/>
                  </a:ext>
                </a:extLst>
              </a:tr>
              <a:tr h="20530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QC-MDPC KEM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Yamada, Eaton, Kalach, Lafrance, Parent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Enc/KEM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QC-MDPC codes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extLst>
                  <a:ext uri="{0D108BD9-81ED-4DB2-BD59-A6C34878D82A}">
                    <a16:rowId xmlns:a16="http://schemas.microsoft.com/office/drawing/2014/main" val="4017285660"/>
                  </a:ext>
                </a:extLst>
              </a:tr>
              <a:tr h="20530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LEDAkem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Baldi, Barenghi, Chiaraluce, Pelosi, Santini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KEM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codes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1,3,5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extLst>
                  <a:ext uri="{0D108BD9-81ED-4DB2-BD59-A6C34878D82A}">
                    <a16:rowId xmlns:a16="http://schemas.microsoft.com/office/drawing/2014/main" val="2192991384"/>
                  </a:ext>
                </a:extLst>
              </a:tr>
              <a:tr h="20530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NTRUprime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Bernstein, Chuengsatiansup, Lange, Vredendaal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KEM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lattice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extLst>
                  <a:ext uri="{0D108BD9-81ED-4DB2-BD59-A6C34878D82A}">
                    <a16:rowId xmlns:a16="http://schemas.microsoft.com/office/drawing/2014/main" val="1981303589"/>
                  </a:ext>
                </a:extLst>
              </a:tr>
              <a:tr h="16582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Lotus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Phong, Hayashi, Aono, Moriai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Enc/KEM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LWE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1,3,5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extLst>
                  <a:ext uri="{0D108BD9-81ED-4DB2-BD59-A6C34878D82A}">
                    <a16:rowId xmlns:a16="http://schemas.microsoft.com/office/drawing/2014/main" val="3686228367"/>
                  </a:ext>
                </a:extLst>
              </a:tr>
              <a:tr h="20530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Lizard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000" u="none" strike="noStrike">
                          <a:effectLst/>
                        </a:rPr>
                        <a:t>Yun, Kim, Cheon, Park, Lee, Kim, Hong, Song</a:t>
                      </a:r>
                      <a:endParaRPr lang="nl-NL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Enc/KEM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LWE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1,3,5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extLst>
                  <a:ext uri="{0D108BD9-81ED-4DB2-BD59-A6C34878D82A}">
                    <a16:rowId xmlns:a16="http://schemas.microsoft.com/office/drawing/2014/main" val="2493595941"/>
                  </a:ext>
                </a:extLst>
              </a:tr>
              <a:tr h="20530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Saber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D'Anvers, Karmakar, Roy, Vercauteren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KEM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Mod. LWR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1,3,5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extLst>
                  <a:ext uri="{0D108BD9-81ED-4DB2-BD59-A6C34878D82A}">
                    <a16:rowId xmlns:a16="http://schemas.microsoft.com/office/drawing/2014/main" val="2356800421"/>
                  </a:ext>
                </a:extLst>
              </a:tr>
              <a:tr h="20530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Ding's LWE key exchange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Ding, Takagi, Gao, Wang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KEM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Lattice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?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extLst>
                  <a:ext uri="{0D108BD9-81ED-4DB2-BD59-A6C34878D82A}">
                    <a16:rowId xmlns:a16="http://schemas.microsoft.com/office/drawing/2014/main" val="3062229961"/>
                  </a:ext>
                </a:extLst>
              </a:tr>
              <a:tr h="17333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Frodo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err="1">
                          <a:effectLst/>
                        </a:rPr>
                        <a:t>Naehrig</a:t>
                      </a:r>
                      <a:r>
                        <a:rPr lang="en-US" sz="1000" u="none" strike="noStrike" dirty="0">
                          <a:effectLst/>
                        </a:rPr>
                        <a:t>, Alkim, Bos, Ducas, Easterbrook, LaMacchia, Longa, Mironov, Nikolaenko, Peikert, Raghunathan, Stebila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KEM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LWE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1,3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extLst>
                  <a:ext uri="{0D108BD9-81ED-4DB2-BD59-A6C34878D82A}">
                    <a16:rowId xmlns:a16="http://schemas.microsoft.com/office/drawing/2014/main" val="700758573"/>
                  </a:ext>
                </a:extLst>
              </a:tr>
              <a:tr h="16582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NTRU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Chen, Hoffstein, Whyte, Zhang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KEM/Enc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lattice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?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extLst>
                  <a:ext uri="{0D108BD9-81ED-4DB2-BD59-A6C34878D82A}">
                    <a16:rowId xmlns:a16="http://schemas.microsoft.com/office/drawing/2014/main" val="144089459"/>
                  </a:ext>
                </a:extLst>
              </a:tr>
              <a:tr h="16582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Titanium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Steinfeld, Sakzad, Zhao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KEM/Enc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lattice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1,3,5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extLst>
                  <a:ext uri="{0D108BD9-81ED-4DB2-BD59-A6C34878D82A}">
                    <a16:rowId xmlns:a16="http://schemas.microsoft.com/office/drawing/2014/main" val="1996604199"/>
                  </a:ext>
                </a:extLst>
              </a:tr>
              <a:tr h="23732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CAKE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Barreto, Gueron, Guneysu, Misoczki, Persichetti, Sendrier, Tillich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KEM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Codes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1,5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extLst>
                  <a:ext uri="{0D108BD9-81ED-4DB2-BD59-A6C34878D82A}">
                    <a16:rowId xmlns:a16="http://schemas.microsoft.com/office/drawing/2014/main" val="432551201"/>
                  </a:ext>
                </a:extLst>
              </a:tr>
              <a:tr h="24169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SIKE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Jao, Azarderakhsh, Campagna, Costello, De Feo, Hess, Koziel, LaMacchia, Longa, Naehrig, Renes, Soukharev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KEM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Isogeny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1,3,5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extLst>
                  <a:ext uri="{0D108BD9-81ED-4DB2-BD59-A6C34878D82A}">
                    <a16:rowId xmlns:a16="http://schemas.microsoft.com/office/drawing/2014/main" val="132637822"/>
                  </a:ext>
                </a:extLst>
              </a:tr>
              <a:tr h="20530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DAGS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Cayrel, Pershichetti, Gueye, N'diaye, Klamti, Dione, boidje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KEM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Codes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1,3,5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extLst>
                  <a:ext uri="{0D108BD9-81ED-4DB2-BD59-A6C34878D82A}">
                    <a16:rowId xmlns:a16="http://schemas.microsoft.com/office/drawing/2014/main" val="2704857101"/>
                  </a:ext>
                </a:extLst>
              </a:tr>
              <a:tr h="19417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HQC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Melchor, Bettaieb, Bidoux, Blazy, Deneuville, Gaborit, Persichetti, Zemor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Enc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Codes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1,3,5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extLst>
                  <a:ext uri="{0D108BD9-81ED-4DB2-BD59-A6C34878D82A}">
                    <a16:rowId xmlns:a16="http://schemas.microsoft.com/office/drawing/2014/main" val="4068879913"/>
                  </a:ext>
                </a:extLst>
              </a:tr>
              <a:tr h="16582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Three Bears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Hamburg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KEM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RLWE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2,4,5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extLst>
                  <a:ext uri="{0D108BD9-81ED-4DB2-BD59-A6C34878D82A}">
                    <a16:rowId xmlns:a16="http://schemas.microsoft.com/office/drawing/2014/main" val="3633183705"/>
                  </a:ext>
                </a:extLst>
              </a:tr>
              <a:tr h="20530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IEC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Akiyama, </a:t>
                      </a:r>
                      <a:r>
                        <a:rPr lang="en-US" sz="1000" u="none" strike="noStrike" dirty="0" err="1">
                          <a:effectLst/>
                        </a:rPr>
                        <a:t>Goto</a:t>
                      </a:r>
                      <a:r>
                        <a:rPr lang="en-US" sz="1000" u="none" strike="noStrike" dirty="0">
                          <a:effectLst/>
                        </a:rPr>
                        <a:t>, Okumura, Takagi, </a:t>
                      </a:r>
                      <a:r>
                        <a:rPr lang="en-US" sz="1000" u="none" strike="noStrike" dirty="0" err="1">
                          <a:effectLst/>
                        </a:rPr>
                        <a:t>Nuida</a:t>
                      </a:r>
                      <a:r>
                        <a:rPr lang="en-US" sz="1000" u="none" strike="noStrike" dirty="0">
                          <a:effectLst/>
                        </a:rPr>
                        <a:t>, Hanaoka, Shimizu, </a:t>
                      </a:r>
                      <a:r>
                        <a:rPr lang="en-US" sz="1000" u="none" strike="noStrike" dirty="0" err="1">
                          <a:effectLst/>
                        </a:rPr>
                        <a:t>Ikematsu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err="1">
                          <a:effectLst/>
                        </a:rPr>
                        <a:t>Enc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err="1">
                          <a:effectLst/>
                        </a:rPr>
                        <a:t>Indet</a:t>
                      </a:r>
                      <a:r>
                        <a:rPr lang="en-US" sz="1200" u="none" strike="noStrike" dirty="0">
                          <a:effectLst/>
                        </a:rPr>
                        <a:t>. Eqns.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1,3,5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1" marR="4691" marT="4691" marB="0" anchor="b"/>
                </a:tc>
                <a:extLst>
                  <a:ext uri="{0D108BD9-81ED-4DB2-BD59-A6C34878D82A}">
                    <a16:rowId xmlns:a16="http://schemas.microsoft.com/office/drawing/2014/main" val="1568704794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3218" y="150312"/>
            <a:ext cx="53035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KEMs/Encryption Schemes</a:t>
            </a:r>
          </a:p>
        </p:txBody>
      </p:sp>
    </p:spTree>
    <p:extLst>
      <p:ext uri="{BB962C8B-B14F-4D97-AF65-F5344CB8AC3E}">
        <p14:creationId xmlns:p14="http://schemas.microsoft.com/office/powerpoint/2010/main" val="1967332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9150" y="390525"/>
            <a:ext cx="10534650" cy="5786438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Schemes that support signatures + KEM/</a:t>
            </a:r>
            <a:r>
              <a:rPr lang="en-US" dirty="0" err="1"/>
              <a:t>Enc</a:t>
            </a:r>
            <a:endParaRPr lang="en-US" dirty="0"/>
          </a:p>
          <a:p>
            <a:pPr lvl="1"/>
            <a:r>
              <a:rPr lang="en-US" dirty="0"/>
              <a:t>PostQuantum RSA</a:t>
            </a:r>
          </a:p>
          <a:p>
            <a:pPr lvl="1"/>
            <a:r>
              <a:rPr lang="en-US" dirty="0"/>
              <a:t>NTRU</a:t>
            </a:r>
          </a:p>
          <a:p>
            <a:pPr lvl="1"/>
            <a:endParaRPr lang="en-US" dirty="0"/>
          </a:p>
          <a:p>
            <a:r>
              <a:rPr lang="en-US" dirty="0"/>
              <a:t>Hash-based signature schemes</a:t>
            </a:r>
          </a:p>
          <a:p>
            <a:pPr lvl="1"/>
            <a:r>
              <a:rPr lang="en-US" dirty="0"/>
              <a:t>Prune-Horst</a:t>
            </a:r>
          </a:p>
          <a:p>
            <a:pPr lvl="1"/>
            <a:r>
              <a:rPr lang="en-US" dirty="0"/>
              <a:t>PICNIC  (zero-knowledge)</a:t>
            </a:r>
          </a:p>
          <a:p>
            <a:pPr lvl="1"/>
            <a:endParaRPr lang="en-US" dirty="0"/>
          </a:p>
          <a:p>
            <a:r>
              <a:rPr lang="en-US" dirty="0"/>
              <a:t>“Other” types</a:t>
            </a:r>
          </a:p>
          <a:p>
            <a:pPr lvl="1"/>
            <a:r>
              <a:rPr lang="en-US" dirty="0"/>
              <a:t>SIKE - isogenies</a:t>
            </a:r>
          </a:p>
          <a:p>
            <a:pPr lvl="1"/>
            <a:r>
              <a:rPr lang="en-US" dirty="0"/>
              <a:t>RVB – </a:t>
            </a:r>
            <a:r>
              <a:rPr lang="en-US" dirty="0" err="1"/>
              <a:t>Chebychev</a:t>
            </a:r>
            <a:r>
              <a:rPr lang="en-US" dirty="0"/>
              <a:t> polynomials</a:t>
            </a:r>
          </a:p>
          <a:p>
            <a:pPr lvl="1"/>
            <a:r>
              <a:rPr lang="en-US" dirty="0" err="1"/>
              <a:t>WalnutDSA</a:t>
            </a:r>
            <a:r>
              <a:rPr lang="en-US" dirty="0"/>
              <a:t> – braids</a:t>
            </a:r>
          </a:p>
          <a:p>
            <a:pPr lvl="1"/>
            <a:r>
              <a:rPr lang="en-US" dirty="0"/>
              <a:t>GuessAgain – random walks</a:t>
            </a:r>
          </a:p>
          <a:p>
            <a:pPr lvl="1"/>
            <a:r>
              <a:rPr lang="en-US" dirty="0"/>
              <a:t>Chrysalis – lattices + graphs + ?</a:t>
            </a:r>
          </a:p>
          <a:p>
            <a:pPr lvl="1"/>
            <a:r>
              <a:rPr lang="en-US" dirty="0"/>
              <a:t>IEC – “Indeterminate equations”</a:t>
            </a:r>
          </a:p>
          <a:p>
            <a:pPr lvl="1"/>
            <a:r>
              <a:rPr lang="en-US" dirty="0"/>
              <a:t>PostQuantum RSA – RSA</a:t>
            </a:r>
          </a:p>
          <a:p>
            <a:pPr lvl="1"/>
            <a:endParaRPr lang="en-US" dirty="0"/>
          </a:p>
          <a:p>
            <a:r>
              <a:rPr lang="en-US" dirty="0"/>
              <a:t>Still to come: SPHINCS, </a:t>
            </a:r>
            <a:r>
              <a:rPr lang="en-US" dirty="0" err="1"/>
              <a:t>NewHope</a:t>
            </a:r>
            <a:r>
              <a:rPr lang="en-US" dirty="0"/>
              <a:t>, </a:t>
            </a:r>
            <a:r>
              <a:rPr lang="en-US" dirty="0" err="1"/>
              <a:t>Kyber</a:t>
            </a:r>
            <a:r>
              <a:rPr lang="en-US" dirty="0"/>
              <a:t>, Dan,….</a:t>
            </a:r>
          </a:p>
        </p:txBody>
      </p:sp>
    </p:spTree>
    <p:extLst>
      <p:ext uri="{BB962C8B-B14F-4D97-AF65-F5344CB8AC3E}">
        <p14:creationId xmlns:p14="http://schemas.microsoft.com/office/powerpoint/2010/main" val="3013604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444" y="190954"/>
            <a:ext cx="10515600" cy="654050"/>
          </a:xfrm>
        </p:spPr>
        <p:txBody>
          <a:bodyPr>
            <a:normAutofit fontScale="90000"/>
          </a:bodyPr>
          <a:lstStyle/>
          <a:p>
            <a:r>
              <a:rPr lang="en-US" dirty="0"/>
              <a:t>Lattices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846557"/>
              </p:ext>
            </p:extLst>
          </p:nvPr>
        </p:nvGraphicFramePr>
        <p:xfrm>
          <a:off x="767444" y="1019176"/>
          <a:ext cx="10657112" cy="50942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49927">
                  <a:extLst>
                    <a:ext uri="{9D8B030D-6E8A-4147-A177-3AD203B41FA5}">
                      <a16:colId xmlns:a16="http://schemas.microsoft.com/office/drawing/2014/main" val="3771819712"/>
                    </a:ext>
                  </a:extLst>
                </a:gridCol>
                <a:gridCol w="5236810">
                  <a:extLst>
                    <a:ext uri="{9D8B030D-6E8A-4147-A177-3AD203B41FA5}">
                      <a16:colId xmlns:a16="http://schemas.microsoft.com/office/drawing/2014/main" val="378946086"/>
                    </a:ext>
                  </a:extLst>
                </a:gridCol>
                <a:gridCol w="1090125">
                  <a:extLst>
                    <a:ext uri="{9D8B030D-6E8A-4147-A177-3AD203B41FA5}">
                      <a16:colId xmlns:a16="http://schemas.microsoft.com/office/drawing/2014/main" val="1235107878"/>
                    </a:ext>
                  </a:extLst>
                </a:gridCol>
                <a:gridCol w="1090125">
                  <a:extLst>
                    <a:ext uri="{9D8B030D-6E8A-4147-A177-3AD203B41FA5}">
                      <a16:colId xmlns:a16="http://schemas.microsoft.com/office/drawing/2014/main" val="2704170425"/>
                    </a:ext>
                  </a:extLst>
                </a:gridCol>
                <a:gridCol w="1090125">
                  <a:extLst>
                    <a:ext uri="{9D8B030D-6E8A-4147-A177-3AD203B41FA5}">
                      <a16:colId xmlns:a16="http://schemas.microsoft.com/office/drawing/2014/main" val="3135870515"/>
                    </a:ext>
                  </a:extLst>
                </a:gridCol>
              </a:tblGrid>
              <a:tr h="402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Lima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6" marR="9286" marT="92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Smart, Albrecht, Lindell, Orsini, Osheter, Paterson, Peer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6" marR="9286" marT="92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err="1">
                          <a:effectLst/>
                        </a:rPr>
                        <a:t>Enc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6" marR="9286" marT="92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Lattice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6" marR="9286" marT="92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1,2,3,4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6" marR="9286" marT="9286" marB="0" anchor="b"/>
                </a:tc>
                <a:extLst>
                  <a:ext uri="{0D108BD9-81ED-4DB2-BD59-A6C34878D82A}">
                    <a16:rowId xmlns:a16="http://schemas.microsoft.com/office/drawing/2014/main" val="2220592399"/>
                  </a:ext>
                </a:extLst>
              </a:tr>
              <a:tr h="21717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Hila5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6" marR="9286" marT="92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Saarinen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6" marR="9286" marT="92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KEM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6" marR="9286" marT="92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RLWE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6" marR="9286" marT="92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6" marR="9286" marT="9286" marB="0" anchor="b"/>
                </a:tc>
                <a:extLst>
                  <a:ext uri="{0D108BD9-81ED-4DB2-BD59-A6C34878D82A}">
                    <a16:rowId xmlns:a16="http://schemas.microsoft.com/office/drawing/2014/main" val="1051236816"/>
                  </a:ext>
                </a:extLst>
              </a:tr>
              <a:tr h="21717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Compact-LWE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6" marR="9286" marT="92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Liu, Li, Kim, Nepal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6" marR="9286" marT="92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Enc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6" marR="9286" marT="92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LWE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6" marR="9286" marT="92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6" marR="9286" marT="9286" marB="0" anchor="b"/>
                </a:tc>
                <a:extLst>
                  <a:ext uri="{0D108BD9-81ED-4DB2-BD59-A6C34878D82A}">
                    <a16:rowId xmlns:a16="http://schemas.microsoft.com/office/drawing/2014/main" val="3237800237"/>
                  </a:ext>
                </a:extLst>
              </a:tr>
              <a:tr h="402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NTRUprime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6" marR="9286" marT="92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Bernstein, Chuengsatiansup, Lange, Vredendaal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6" marR="9286" marT="92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KEM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6" marR="9286" marT="92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lattice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6" marR="9286" marT="92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6" marR="9286" marT="9286" marB="0" anchor="b"/>
                </a:tc>
                <a:extLst>
                  <a:ext uri="{0D108BD9-81ED-4DB2-BD59-A6C34878D82A}">
                    <a16:rowId xmlns:a16="http://schemas.microsoft.com/office/drawing/2014/main" val="1439610493"/>
                  </a:ext>
                </a:extLst>
              </a:tr>
              <a:tr h="21717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Lotus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6" marR="9286" marT="92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Phong, Hayashi, Aono, Moriai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6" marR="9286" marT="92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Enc/KEM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6" marR="9286" marT="92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LWE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6" marR="9286" marT="92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1,3,5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6" marR="9286" marT="9286" marB="0" anchor="b"/>
                </a:tc>
                <a:extLst>
                  <a:ext uri="{0D108BD9-81ED-4DB2-BD59-A6C34878D82A}">
                    <a16:rowId xmlns:a16="http://schemas.microsoft.com/office/drawing/2014/main" val="467808547"/>
                  </a:ext>
                </a:extLst>
              </a:tr>
              <a:tr h="21717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Lizard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6" marR="9286" marT="92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Yun, Kim, Cheon, Park, Lee, Kim, Hong, Song</a:t>
                      </a:r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6" marR="9286" marT="92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Enc/KEM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6" marR="9286" marT="92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LWE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6" marR="9286" marT="92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1,3,5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6" marR="9286" marT="9286" marB="0" anchor="b"/>
                </a:tc>
                <a:extLst>
                  <a:ext uri="{0D108BD9-81ED-4DB2-BD59-A6C34878D82A}">
                    <a16:rowId xmlns:a16="http://schemas.microsoft.com/office/drawing/2014/main" val="3676701861"/>
                  </a:ext>
                </a:extLst>
              </a:tr>
              <a:tr h="402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Saber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6" marR="9286" marT="92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D'Anvers, Karmakar, Roy, Vercauteren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6" marR="9286" marT="92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KEM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6" marR="9286" marT="92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Mod. LWR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6" marR="9286" marT="92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1,3,5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6" marR="9286" marT="9286" marB="0" anchor="b"/>
                </a:tc>
                <a:extLst>
                  <a:ext uri="{0D108BD9-81ED-4DB2-BD59-A6C34878D82A}">
                    <a16:rowId xmlns:a16="http://schemas.microsoft.com/office/drawing/2014/main" val="1660075969"/>
                  </a:ext>
                </a:extLst>
              </a:tr>
              <a:tr h="402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Ding's LWE key exchange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6" marR="9286" marT="92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Ding, Takagi, Gao, Wang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6" marR="9286" marT="92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KEM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6" marR="9286" marT="92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Lattice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6" marR="9286" marT="92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?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6" marR="9286" marT="9286" marB="0" anchor="b"/>
                </a:tc>
                <a:extLst>
                  <a:ext uri="{0D108BD9-81ED-4DB2-BD59-A6C34878D82A}">
                    <a16:rowId xmlns:a16="http://schemas.microsoft.com/office/drawing/2014/main" val="3306305335"/>
                  </a:ext>
                </a:extLst>
              </a:tr>
              <a:tr h="40610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Frodo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6" marR="9286" marT="92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 err="1">
                          <a:effectLst/>
                        </a:rPr>
                        <a:t>Naehrig</a:t>
                      </a:r>
                      <a:r>
                        <a:rPr lang="en-US" sz="1100" u="none" strike="noStrike" dirty="0">
                          <a:effectLst/>
                        </a:rPr>
                        <a:t>, Alkim, Bos, Ducas, Easterbrook, LaMacchia, Longa, Mironov, Nikolaenko, Peikert, Raghunathan, Stebila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6" marR="9286" marT="92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KEM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6" marR="9286" marT="92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LWE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6" marR="9286" marT="92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1,3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6" marR="9286" marT="9286" marB="0" anchor="b"/>
                </a:tc>
                <a:extLst>
                  <a:ext uri="{0D108BD9-81ED-4DB2-BD59-A6C34878D82A}">
                    <a16:rowId xmlns:a16="http://schemas.microsoft.com/office/drawing/2014/main" val="512841158"/>
                  </a:ext>
                </a:extLst>
              </a:tr>
              <a:tr h="21717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NTRU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6" marR="9286" marT="92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Chen, Hoffstein, Whyte, Zhang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6" marR="9286" marT="92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KEM/Enc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6" marR="9286" marT="92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lattice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6" marR="9286" marT="92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?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6" marR="9286" marT="9286" marB="0" anchor="b"/>
                </a:tc>
                <a:extLst>
                  <a:ext uri="{0D108BD9-81ED-4DB2-BD59-A6C34878D82A}">
                    <a16:rowId xmlns:a16="http://schemas.microsoft.com/office/drawing/2014/main" val="1063525842"/>
                  </a:ext>
                </a:extLst>
              </a:tr>
              <a:tr h="21717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Titanium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6" marR="9286" marT="92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Steinfeld, Sakzad, Zhao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6" marR="9286" marT="92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KEM/Enc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6" marR="9286" marT="92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lattice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6" marR="9286" marT="92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1,3,5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6" marR="9286" marT="9286" marB="0" anchor="b"/>
                </a:tc>
                <a:extLst>
                  <a:ext uri="{0D108BD9-81ED-4DB2-BD59-A6C34878D82A}">
                    <a16:rowId xmlns:a16="http://schemas.microsoft.com/office/drawing/2014/main" val="3304156525"/>
                  </a:ext>
                </a:extLst>
              </a:tr>
              <a:tr h="21717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Three Bears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6" marR="9286" marT="92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Hamburg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6" marR="9286" marT="92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KEM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6" marR="9286" marT="92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RLWE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6" marR="9286" marT="92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2,4,5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6" marR="9286" marT="9286" marB="0" anchor="b"/>
                </a:tc>
                <a:extLst>
                  <a:ext uri="{0D108BD9-81ED-4DB2-BD59-A6C34878D82A}">
                    <a16:rowId xmlns:a16="http://schemas.microsoft.com/office/drawing/2014/main" val="2663276289"/>
                  </a:ext>
                </a:extLst>
              </a:tr>
              <a:tr h="217172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6" marR="9286" marT="928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6" marR="9286" marT="928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6" marR="9286" marT="928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6" marR="9286" marT="9286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6" marR="9286" marT="9286" marB="0" anchor="b"/>
                </a:tc>
                <a:extLst>
                  <a:ext uri="{0D108BD9-81ED-4DB2-BD59-A6C34878D82A}">
                    <a16:rowId xmlns:a16="http://schemas.microsoft.com/office/drawing/2014/main" val="3871850906"/>
                  </a:ext>
                </a:extLst>
              </a:tr>
              <a:tr h="3953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Falcon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6" marR="9286" marT="92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Prest, Aguilar-Melchor, Fouque, Hoffstein, Lyubashevsky, Pornin, Ricosset, Whyte, Zhang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6" marR="9286" marT="92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Sig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6" marR="9286" marT="92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Lattice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6" marR="9286" marT="92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1,3,5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6" marR="9286" marT="9286" marB="0" anchor="b"/>
                </a:tc>
                <a:extLst>
                  <a:ext uri="{0D108BD9-81ED-4DB2-BD59-A6C34878D82A}">
                    <a16:rowId xmlns:a16="http://schemas.microsoft.com/office/drawing/2014/main" val="1541949631"/>
                  </a:ext>
                </a:extLst>
              </a:tr>
              <a:tr h="21717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NTRU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6" marR="9286" marT="92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Chen, Hoffstein, Whyte, Zhang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6" marR="9286" marT="92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Sig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6" marR="9286" marT="92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lattice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6" marR="9286" marT="92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?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6" marR="9286" marT="9286" marB="0" anchor="b"/>
                </a:tc>
                <a:extLst>
                  <a:ext uri="{0D108BD9-81ED-4DB2-BD59-A6C34878D82A}">
                    <a16:rowId xmlns:a16="http://schemas.microsoft.com/office/drawing/2014/main" val="2183194684"/>
                  </a:ext>
                </a:extLst>
              </a:tr>
              <a:tr h="402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CRYTALS-Dilithium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6" marR="9286" marT="92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Lyubashevsky, Ducas, Kiltz, Lepoint, Schwabe, Seiler, Stehle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6" marR="9286" marT="92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Sig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6" marR="9286" marT="92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lattice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6" marR="9286" marT="92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1,2,3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86" marR="9286" marT="9286" marB="0" anchor="b"/>
                </a:tc>
                <a:extLst>
                  <a:ext uri="{0D108BD9-81ED-4DB2-BD59-A6C34878D82A}">
                    <a16:rowId xmlns:a16="http://schemas.microsoft.com/office/drawing/2014/main" val="1523874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32160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3525"/>
            <a:ext cx="10337800" cy="665389"/>
          </a:xfrm>
        </p:spPr>
        <p:txBody>
          <a:bodyPr>
            <a:normAutofit fontScale="90000"/>
          </a:bodyPr>
          <a:lstStyle/>
          <a:p>
            <a:r>
              <a:rPr lang="en-US" dirty="0"/>
              <a:t>Codes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0938827"/>
              </p:ext>
            </p:extLst>
          </p:nvPr>
        </p:nvGraphicFramePr>
        <p:xfrm>
          <a:off x="838200" y="928915"/>
          <a:ext cx="10932885" cy="21509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78363">
                  <a:extLst>
                    <a:ext uri="{9D8B030D-6E8A-4147-A177-3AD203B41FA5}">
                      <a16:colId xmlns:a16="http://schemas.microsoft.com/office/drawing/2014/main" val="801466819"/>
                    </a:ext>
                  </a:extLst>
                </a:gridCol>
                <a:gridCol w="4438866">
                  <a:extLst>
                    <a:ext uri="{9D8B030D-6E8A-4147-A177-3AD203B41FA5}">
                      <a16:colId xmlns:a16="http://schemas.microsoft.com/office/drawing/2014/main" val="627653115"/>
                    </a:ext>
                  </a:extLst>
                </a:gridCol>
                <a:gridCol w="1030514">
                  <a:extLst>
                    <a:ext uri="{9D8B030D-6E8A-4147-A177-3AD203B41FA5}">
                      <a16:colId xmlns:a16="http://schemas.microsoft.com/office/drawing/2014/main" val="3432805646"/>
                    </a:ext>
                  </a:extLst>
                </a:gridCol>
                <a:gridCol w="1566808">
                  <a:extLst>
                    <a:ext uri="{9D8B030D-6E8A-4147-A177-3AD203B41FA5}">
                      <a16:colId xmlns:a16="http://schemas.microsoft.com/office/drawing/2014/main" val="3294142544"/>
                    </a:ext>
                  </a:extLst>
                </a:gridCol>
                <a:gridCol w="1118334">
                  <a:extLst>
                    <a:ext uri="{9D8B030D-6E8A-4147-A177-3AD203B41FA5}">
                      <a16:colId xmlns:a16="http://schemas.microsoft.com/office/drawing/2014/main" val="3482074741"/>
                    </a:ext>
                  </a:extLst>
                </a:gridCol>
              </a:tblGrid>
              <a:tr h="24756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RLCE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Wang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KEM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Code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 to 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59108029"/>
                  </a:ext>
                </a:extLst>
              </a:tr>
              <a:tr h="24756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Ramstake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Szepieniec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KEM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Codes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67823104"/>
                  </a:ext>
                </a:extLst>
              </a:tr>
              <a:tr h="32705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QC-MDPC KEM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Yamada, Eaton, Kalach, Lafrance, Parent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Enc/KEM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QC-MDPC codes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82682575"/>
                  </a:ext>
                </a:extLst>
              </a:tr>
              <a:tr h="24756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LEDAkem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u="none" strike="noStrike">
                          <a:effectLst/>
                        </a:rPr>
                        <a:t>Baldi, Barenghi, Chiaraluce, Pelosi, Santini</a:t>
                      </a:r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KEM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codes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1,3,5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54951035"/>
                  </a:ext>
                </a:extLst>
              </a:tr>
              <a:tr h="31426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CAKE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Barreto, Gueron, Guneysu, Misoczki, Persichetti, Sendrier, Tillich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KEM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Codes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1,5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92180193"/>
                  </a:ext>
                </a:extLst>
              </a:tr>
              <a:tr h="30147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DAGS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Cayrel, Pershichetti, Gueye, N'diaye, Klamti, Dione, boidje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KEM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Codes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1,3,5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12443387"/>
                  </a:ext>
                </a:extLst>
              </a:tr>
              <a:tr h="44809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HQC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Melchor, Bettaieb, Bidoux, Blazy, Deneuville, Gaborit, Persichetti, Zemor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err="1">
                          <a:effectLst/>
                        </a:rPr>
                        <a:t>Enc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Codes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1,3,5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053935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838200" y="3696154"/>
            <a:ext cx="10337800" cy="6653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Multivariate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82793"/>
              </p:ext>
            </p:extLst>
          </p:nvPr>
        </p:nvGraphicFramePr>
        <p:xfrm>
          <a:off x="1056822" y="4659086"/>
          <a:ext cx="8624208" cy="15159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91661">
                  <a:extLst>
                    <a:ext uri="{9D8B030D-6E8A-4147-A177-3AD203B41FA5}">
                      <a16:colId xmlns:a16="http://schemas.microsoft.com/office/drawing/2014/main" val="2437489224"/>
                    </a:ext>
                  </a:extLst>
                </a:gridCol>
                <a:gridCol w="3786013">
                  <a:extLst>
                    <a:ext uri="{9D8B030D-6E8A-4147-A177-3AD203B41FA5}">
                      <a16:colId xmlns:a16="http://schemas.microsoft.com/office/drawing/2014/main" val="3192054115"/>
                    </a:ext>
                  </a:extLst>
                </a:gridCol>
                <a:gridCol w="882178">
                  <a:extLst>
                    <a:ext uri="{9D8B030D-6E8A-4147-A177-3AD203B41FA5}">
                      <a16:colId xmlns:a16="http://schemas.microsoft.com/office/drawing/2014/main" val="2944967840"/>
                    </a:ext>
                  </a:extLst>
                </a:gridCol>
                <a:gridCol w="882178">
                  <a:extLst>
                    <a:ext uri="{9D8B030D-6E8A-4147-A177-3AD203B41FA5}">
                      <a16:colId xmlns:a16="http://schemas.microsoft.com/office/drawing/2014/main" val="1134158311"/>
                    </a:ext>
                  </a:extLst>
                </a:gridCol>
                <a:gridCol w="882178">
                  <a:extLst>
                    <a:ext uri="{9D8B030D-6E8A-4147-A177-3AD203B41FA5}">
                      <a16:colId xmlns:a16="http://schemas.microsoft.com/office/drawing/2014/main" val="2864842157"/>
                    </a:ext>
                  </a:extLst>
                </a:gridCol>
              </a:tblGrid>
              <a:tr h="26091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sngStrike">
                          <a:effectLst/>
                        </a:rPr>
                        <a:t>NEO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sngStrike">
                          <a:effectLst/>
                        </a:rPr>
                        <a:t>Niu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sngStrike">
                          <a:effectLst/>
                        </a:rPr>
                        <a:t>Kex, Sig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sngStrike">
                          <a:effectLst/>
                        </a:rPr>
                        <a:t>Multi Var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sngStrike">
                          <a:effectLst/>
                        </a:rPr>
                        <a:t>1,3,5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77239854"/>
                  </a:ext>
                </a:extLst>
              </a:tr>
              <a:tr h="26091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STRPI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Peretz, Granot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Enc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Mult. Var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 to 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91572511"/>
                  </a:ext>
                </a:extLst>
              </a:tr>
              <a:tr h="26091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TPSig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Peretz, Granot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Sig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Mult. Var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 to 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24863652"/>
                  </a:ext>
                </a:extLst>
              </a:tr>
              <a:tr h="47225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GeMMS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Casanova, Faugere, Macariot-Rat, Patarin, Perret, Ryckeghem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Sig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Mult. Var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76559873"/>
                  </a:ext>
                </a:extLst>
              </a:tr>
              <a:tr h="26091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HiMQ-3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Shim, Park, Kim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Sig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err="1">
                          <a:effectLst/>
                        </a:rPr>
                        <a:t>Mult</a:t>
                      </a:r>
                      <a:r>
                        <a:rPr lang="en-US" sz="1600" u="none" strike="noStrike" dirty="0">
                          <a:effectLst/>
                        </a:rPr>
                        <a:t>. Var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511579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93727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947</Words>
  <Application>Microsoft Office PowerPoint</Application>
  <PresentationFormat>Widescreen</PresentationFormat>
  <Paragraphs>337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Signatures</vt:lpstr>
      <vt:lpstr>PowerPoint Presentation</vt:lpstr>
      <vt:lpstr>PowerPoint Presentation</vt:lpstr>
      <vt:lpstr>Lattices</vt:lpstr>
      <vt:lpstr>Codes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Signatures</dc:title>
  <dc:creator>Moody, Dustin (Fed)</dc:creator>
  <cp:lastModifiedBy>Moody, Dustin (Fed)</cp:lastModifiedBy>
  <cp:revision>6</cp:revision>
  <dcterms:created xsi:type="dcterms:W3CDTF">2017-10-03T12:19:43Z</dcterms:created>
  <dcterms:modified xsi:type="dcterms:W3CDTF">2017-10-03T13:46:47Z</dcterms:modified>
</cp:coreProperties>
</file>